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8" r:id="rId3"/>
    <p:sldId id="265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E84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227F0-F36E-44EA-9755-93C42C039D20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CD3B-7AFC-4472-9078-1F0407EF8BC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98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CD3B-7AFC-4472-9078-1F0407EF8BC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305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CD3B-7AFC-4472-9078-1F0407EF8BC3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727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CD3B-7AFC-4472-9078-1F0407EF8BC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038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1FF8BA-3CA3-4DF4-8175-B92F8B53B468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22A607-1A68-4CBC-AAA6-9BA9863C2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hyperlink" Target="http://www.google.ru/url?sa=i&amp;rct=j&amp;q=&amp;esrc=s&amp;source=images&amp;cd=&amp;cad=rja&amp;docid=-JT_1m4AWN0wnM&amp;tbnid=XoQxmJ-uRrS3BM:&amp;ved=0CAUQjRw&amp;url=http%3A%2F%2Fantiparazit.info%2Fdisease%2Fdvuustka-koshachya&amp;ei=S1GxUqzVK4rP4QTcgoGICQ&amp;bvm=bv.58187178,d.bGE&amp;psig=AFQjCNFkaHoW5mLm8n5tkd3w4RX-j-JqpA&amp;ust=138743878387603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9116143" y="6815703"/>
            <a:ext cx="45719" cy="4571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</a:rPr>
              <a:t/>
            </a:r>
            <a:br>
              <a:rPr lang="ru-RU" sz="6600" b="1" i="1" dirty="0" smtClean="0">
                <a:solidFill>
                  <a:srgbClr val="FFFF00"/>
                </a:solidFill>
              </a:rPr>
            </a:br>
            <a:r>
              <a:rPr lang="ru-RU" sz="6600" i="1" dirty="0">
                <a:solidFill>
                  <a:srgbClr val="FFFF00"/>
                </a:solidFill>
              </a:rPr>
              <a:t/>
            </a:r>
            <a:br>
              <a:rPr lang="ru-RU" sz="6600" i="1" dirty="0">
                <a:solidFill>
                  <a:srgbClr val="FFFF00"/>
                </a:solidFill>
              </a:rPr>
            </a:br>
            <a:r>
              <a:rPr lang="ru-RU" sz="6600" i="1" dirty="0" smtClean="0">
                <a:solidFill>
                  <a:srgbClr val="FFFF00"/>
                </a:solidFill>
              </a:rPr>
              <a:t/>
            </a:r>
            <a:br>
              <a:rPr lang="ru-RU" sz="6600" i="1" dirty="0" smtClean="0">
                <a:solidFill>
                  <a:srgbClr val="FFFF00"/>
                </a:solidFill>
              </a:rPr>
            </a:br>
            <a:r>
              <a:rPr lang="ru-RU" sz="6600" i="1" dirty="0">
                <a:solidFill>
                  <a:srgbClr val="FFFF00"/>
                </a:solidFill>
              </a:rPr>
              <a:t/>
            </a:r>
            <a:br>
              <a:rPr lang="ru-RU" sz="6600" i="1" dirty="0">
                <a:solidFill>
                  <a:srgbClr val="FFFF00"/>
                </a:solidFill>
              </a:rPr>
            </a:br>
            <a:r>
              <a:rPr lang="ru-RU" sz="6600" i="1" dirty="0" smtClean="0">
                <a:solidFill>
                  <a:srgbClr val="FFFF00"/>
                </a:solidFill>
              </a:rPr>
              <a:t/>
            </a:r>
            <a:br>
              <a:rPr lang="ru-RU" sz="6600" i="1" dirty="0" smtClean="0">
                <a:solidFill>
                  <a:srgbClr val="FFFF00"/>
                </a:solidFill>
              </a:rPr>
            </a:br>
            <a:r>
              <a:rPr lang="ru-RU" sz="6600" i="1" dirty="0">
                <a:solidFill>
                  <a:srgbClr val="FFFF00"/>
                </a:solidFill>
              </a:rPr>
              <a:t/>
            </a:r>
            <a:br>
              <a:rPr lang="ru-RU" sz="6600" i="1" dirty="0">
                <a:solidFill>
                  <a:srgbClr val="FFFF00"/>
                </a:solidFill>
              </a:rPr>
            </a:b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264696"/>
          </a:xfrm>
        </p:spPr>
        <p:txBody>
          <a:bodyPr>
            <a:noAutofit/>
          </a:bodyPr>
          <a:lstStyle/>
          <a:p>
            <a:endParaRPr lang="ru-RU" sz="5400" b="1" i="1" dirty="0" smtClean="0">
              <a:solidFill>
                <a:srgbClr val="00B050"/>
              </a:solidFill>
            </a:endParaRPr>
          </a:p>
          <a:p>
            <a:endParaRPr lang="ru-RU" sz="5400" b="1" i="1" dirty="0" smtClean="0">
              <a:solidFill>
                <a:srgbClr val="00B050"/>
              </a:solidFill>
            </a:endParaRPr>
          </a:p>
          <a:p>
            <a:endParaRPr lang="ru-RU" sz="5400" b="1" i="1" dirty="0" smtClean="0">
              <a:solidFill>
                <a:srgbClr val="00B050"/>
              </a:solidFill>
            </a:endParaRPr>
          </a:p>
          <a:p>
            <a:endParaRPr lang="ru-RU" sz="5400" b="1" i="1" dirty="0" smtClean="0">
              <a:solidFill>
                <a:srgbClr val="00B050"/>
              </a:solidFill>
            </a:endParaRPr>
          </a:p>
          <a:p>
            <a:endParaRPr lang="ru-RU" sz="5400" b="1" i="1" dirty="0" smtClean="0">
              <a:solidFill>
                <a:srgbClr val="00B050"/>
              </a:solidFill>
            </a:endParaRPr>
          </a:p>
          <a:p>
            <a:endParaRPr lang="ru-RU" sz="5400" b="1" i="1" dirty="0" smtClean="0">
              <a:solidFill>
                <a:srgbClr val="00B050"/>
              </a:solidFill>
            </a:endParaRPr>
          </a:p>
          <a:p>
            <a:r>
              <a:rPr lang="ru-RU" sz="6600" b="1" i="1" dirty="0" smtClean="0">
                <a:solidFill>
                  <a:srgbClr val="00B050"/>
                </a:solidFill>
              </a:rPr>
              <a:t>Кошачья двуустка.</a:t>
            </a:r>
          </a:p>
          <a:p>
            <a:r>
              <a:rPr lang="ru-RU" sz="6600" b="1" i="1" dirty="0" smtClean="0">
                <a:solidFill>
                  <a:srgbClr val="00B0F0"/>
                </a:solidFill>
              </a:rPr>
              <a:t>Класс   </a:t>
            </a:r>
            <a:r>
              <a:rPr lang="ru-RU" sz="6600" b="1" i="1" dirty="0" smtClean="0">
                <a:solidFill>
                  <a:srgbClr val="00B0F0"/>
                </a:solidFill>
              </a:rPr>
              <a:t>паразитических плоских червей.</a:t>
            </a:r>
          </a:p>
          <a:p>
            <a:endParaRPr lang="ru-RU" sz="66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A8E840"/>
                </a:solidFill>
              </a:rPr>
              <a:t>Презентация </a:t>
            </a:r>
            <a:r>
              <a:rPr lang="ru-RU" sz="2400" dirty="0" err="1" smtClean="0">
                <a:solidFill>
                  <a:srgbClr val="A8E840"/>
                </a:solidFill>
                <a:cs typeface="Vijaya" pitchFamily="34" charset="0"/>
              </a:rPr>
              <a:t>Самодуровой</a:t>
            </a:r>
            <a:r>
              <a:rPr lang="ru-RU" sz="2400" dirty="0" smtClean="0">
                <a:solidFill>
                  <a:srgbClr val="A8E840"/>
                </a:solidFill>
                <a:cs typeface="Vijaya" pitchFamily="34" charset="0"/>
              </a:rPr>
              <a:t> </a:t>
            </a:r>
            <a:r>
              <a:rPr lang="ru-RU" sz="2400" dirty="0" err="1" smtClean="0">
                <a:solidFill>
                  <a:srgbClr val="A8E840"/>
                </a:solidFill>
                <a:cs typeface="Vijaya" pitchFamily="34" charset="0"/>
              </a:rPr>
              <a:t>Элины</a:t>
            </a:r>
            <a:r>
              <a:rPr lang="ru-RU" sz="2400" dirty="0" smtClean="0">
                <a:solidFill>
                  <a:srgbClr val="A8E840"/>
                </a:solidFill>
                <a:cs typeface="Vijaya" pitchFamily="34" charset="0"/>
              </a:rPr>
              <a:t> 7А класс</a:t>
            </a:r>
          </a:p>
          <a:p>
            <a:pPr algn="ctr"/>
            <a:r>
              <a:rPr lang="ru-RU" sz="2400" dirty="0" smtClean="0">
                <a:solidFill>
                  <a:srgbClr val="A8E840"/>
                </a:solidFill>
                <a:cs typeface="Vijaya" pitchFamily="34" charset="0"/>
              </a:rPr>
              <a:t>МОУ «Оршинская СОШ»</a:t>
            </a:r>
            <a:r>
              <a:rPr lang="ru-RU" sz="2400" dirty="0" smtClean="0">
                <a:solidFill>
                  <a:srgbClr val="A8E840"/>
                </a:solidFill>
              </a:rPr>
              <a:t>.</a:t>
            </a:r>
            <a:endParaRPr lang="ru-RU" sz="2400" dirty="0">
              <a:solidFill>
                <a:srgbClr val="A8E84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581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7569">
        <p14:ripple/>
      </p:transition>
    </mc:Choice>
    <mc:Fallback>
      <p:transition spd="slow" advTm="75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Segoe Script" pitchFamily="34" charset="0"/>
              </a:rPr>
              <a:t>Кто является носителем двуустки</a:t>
            </a:r>
            <a:r>
              <a:rPr lang="en-US" sz="3600" dirty="0" smtClean="0">
                <a:latin typeface="Segoe Script" pitchFamily="34" charset="0"/>
              </a:rPr>
              <a:t>?</a:t>
            </a:r>
            <a:br>
              <a:rPr lang="en-US" sz="3600" dirty="0" smtClean="0">
                <a:latin typeface="Segoe Script" pitchFamily="34" charset="0"/>
              </a:rPr>
            </a:br>
            <a:r>
              <a:rPr lang="ru-RU" sz="3600" dirty="0" smtClean="0">
                <a:latin typeface="Segoe Script" pitchFamily="34" charset="0"/>
              </a:rPr>
              <a:t>Объёмы  тела паразита</a:t>
            </a:r>
            <a:r>
              <a:rPr lang="en-US" sz="3600" dirty="0" smtClean="0">
                <a:latin typeface="Segoe Script" pitchFamily="34" charset="0"/>
              </a:rPr>
              <a:t>?</a:t>
            </a:r>
            <a:r>
              <a:rPr lang="ru-RU" sz="3600" dirty="0" smtClean="0">
                <a:latin typeface="Segoe Script" pitchFamily="34" charset="0"/>
              </a:rPr>
              <a:t/>
            </a:r>
            <a:br>
              <a:rPr lang="ru-RU" sz="3600" dirty="0" smtClean="0">
                <a:latin typeface="Segoe Script" pitchFamily="34" charset="0"/>
              </a:rPr>
            </a:br>
            <a:r>
              <a:rPr lang="ru-RU" sz="3600" dirty="0" smtClean="0">
                <a:latin typeface="Segoe Script" pitchFamily="34" charset="0"/>
              </a:rPr>
              <a:t>В каких местах обитает</a:t>
            </a:r>
            <a:r>
              <a:rPr lang="en-US" sz="3600" dirty="0" smtClean="0">
                <a:latin typeface="Segoe Script" pitchFamily="34" charset="0"/>
              </a:rPr>
              <a:t>?</a:t>
            </a:r>
            <a:r>
              <a:rPr lang="ru-RU" sz="3600" dirty="0" smtClean="0">
                <a:latin typeface="Segoe Script" pitchFamily="34" charset="0"/>
              </a:rPr>
              <a:t/>
            </a:r>
            <a:br>
              <a:rPr lang="ru-RU" sz="3600" dirty="0" smtClean="0">
                <a:latin typeface="Segoe Script" pitchFamily="34" charset="0"/>
              </a:rPr>
            </a:br>
            <a:r>
              <a:rPr lang="ru-RU" sz="3600" dirty="0" smtClean="0">
                <a:latin typeface="Segoe Script" pitchFamily="34" charset="0"/>
              </a:rPr>
              <a:t>Чем опасен паразит</a:t>
            </a:r>
            <a:r>
              <a:rPr lang="en-US" sz="3600" dirty="0" smtClean="0">
                <a:latin typeface="Segoe Script" pitchFamily="34" charset="0"/>
              </a:rPr>
              <a:t>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90" y="2564904"/>
            <a:ext cx="9143999" cy="42930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Д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вуустка кошачья или Сибирская паразитирует в теле кошки собаки, человека и многих животных ( Диких и домашних) . Длина паразита достигает от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8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до 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13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мм. Ширина Двуустки в среднем составляет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-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мм. Наиболее характерными чертами кошачьей двуустки являются положение семенников в заднем конце тела и их  розетковидная  форма. Первым промежуточным хозяином двуустке служит моллюск , а  вторым – рыбы. Заражение происходит, когда человек или животное  поедает зараженную рыбу или когда животное ест траву, и в конце концов, когда человек или животное пьет воду из водоемов или речки. Патогенное значение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.  (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Felines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) для человека несомненно , а при большом количестве паразитов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летальный исход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, т. к. эти паразиты  буквально (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высасывают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) жизнь хозяина.  Паразиты распространены в восточной и южной частях  Европы и бывш. </a:t>
            </a: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СССР</a:t>
            </a:r>
            <a:r>
              <a:rPr lang="ru-RU" sz="1800" b="1" i="1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  <a:endParaRPr lang="ru-RU" sz="18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7170" name="Picture 2" descr="https://encrypted-tbn1.gstatic.com/images?q=tbn:ANd9GcQuapukIQOz2_iSWhx9Z4LyVl9lFg6M4hbPukfgEnk6j-rpOO4Gb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3" y="692696"/>
            <a:ext cx="2915817" cy="21591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82371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 advTm="69034">
        <p14:glitter pattern="hexagon"/>
      </p:transition>
    </mc:Choice>
    <mc:Fallback>
      <p:transition spd="slow" advTm="6903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480048" cy="2301240"/>
          </a:xfrm>
        </p:spPr>
        <p:txBody>
          <a:bodyPr/>
          <a:lstStyle/>
          <a:p>
            <a:r>
              <a:rPr lang="ru-RU" dirty="0" err="1" smtClean="0"/>
              <a:t>Жииооол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ЖХ</a:t>
            </a:r>
            <a:endParaRPr lang="ru-RU" dirty="0"/>
          </a:p>
        </p:txBody>
      </p:sp>
      <p:pic>
        <p:nvPicPr>
          <p:cNvPr id="22530" name="Picture 2" descr="C:\Users\Биология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692696"/>
            <a:ext cx="5940152" cy="5598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340768"/>
            <a:ext cx="36358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ЖИЗНЕННЫЙ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ЦИКЛ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КОШАЧЕЙ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ДВУУСТКИ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6639"/>
            <a:ext cx="9143999" cy="5400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Segoe Script" pitchFamily="34" charset="0"/>
              </a:rPr>
              <a:t>Обобщение.</a:t>
            </a:r>
            <a:r>
              <a:rPr lang="ru-RU" i="1" dirty="0">
                <a:solidFill>
                  <a:srgbClr val="FFFF00"/>
                </a:solidFill>
              </a:rPr>
              <a:t/>
            </a:r>
            <a:br>
              <a:rPr lang="ru-RU" i="1" dirty="0">
                <a:solidFill>
                  <a:srgbClr val="FFFF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>С</a:t>
            </a:r>
            <a:r>
              <a:rPr lang="ru-RU" sz="2200" i="1" dirty="0" smtClean="0">
                <a:solidFill>
                  <a:srgbClr val="C00000"/>
                </a:solidFill>
              </a:rPr>
              <a:t>осальщики</a:t>
            </a:r>
            <a:r>
              <a:rPr lang="ru-RU" sz="2200" i="1" dirty="0" smtClean="0">
                <a:solidFill>
                  <a:srgbClr val="002060"/>
                </a:solidFill>
              </a:rPr>
              <a:t>- класс паразитических червей, насчитывающих </a:t>
            </a:r>
            <a:r>
              <a:rPr lang="ru-RU" sz="2200" i="1" dirty="0" smtClean="0">
                <a:solidFill>
                  <a:srgbClr val="C00000"/>
                </a:solidFill>
              </a:rPr>
              <a:t>4000</a:t>
            </a:r>
            <a:r>
              <a:rPr lang="ru-RU" sz="2200" i="1" dirty="0" smtClean="0">
                <a:solidFill>
                  <a:srgbClr val="002060"/>
                </a:solidFill>
              </a:rPr>
              <a:t> видов. Они паразитируют во внутренних органах позвоночных животных . У взрослых сосальщиков нет ресничного эпителия и органов зрения. </a:t>
            </a:r>
            <a:r>
              <a:rPr lang="ru-RU" sz="2200" i="1" dirty="0" smtClean="0">
                <a:solidFill>
                  <a:srgbClr val="C00000"/>
                </a:solidFill>
              </a:rPr>
              <a:t>Только</a:t>
            </a:r>
            <a:r>
              <a:rPr lang="ru-RU" sz="2200" i="1" dirty="0" smtClean="0">
                <a:solidFill>
                  <a:srgbClr val="002060"/>
                </a:solidFill>
              </a:rPr>
              <a:t> у личинок есть глаза и эпителии выражены.  У сосальщиков есть присоски</a:t>
            </a:r>
            <a:r>
              <a:rPr lang="en-US" sz="2200" i="1" dirty="0" smtClean="0">
                <a:solidFill>
                  <a:srgbClr val="002060"/>
                </a:solidFill>
              </a:rPr>
              <a:t>:</a:t>
            </a:r>
            <a:r>
              <a:rPr lang="ru-RU" sz="2200" i="1" dirty="0" smtClean="0">
                <a:solidFill>
                  <a:srgbClr val="002060"/>
                </a:solidFill>
              </a:rPr>
              <a:t> ротовая и брюшная. На самом деле у Двуусток ни 2 рта, как считали раньше, а 1. </a:t>
            </a:r>
            <a:r>
              <a:rPr lang="ru-RU" sz="2200" i="1" dirty="0" smtClean="0">
                <a:solidFill>
                  <a:srgbClr val="C00000"/>
                </a:solidFill>
              </a:rPr>
              <a:t>Брюшную присоску считали ртом, но это лишь орган прикрепления</a:t>
            </a:r>
            <a:r>
              <a:rPr lang="ru-RU" sz="2200" i="1" dirty="0" smtClean="0">
                <a:solidFill>
                  <a:srgbClr val="002060"/>
                </a:solidFill>
              </a:rPr>
              <a:t>. Жизненный цикл сложен для сосальщиков,</a:t>
            </a:r>
            <a:r>
              <a:rPr lang="en-US" sz="2200" i="1" dirty="0" smtClean="0">
                <a:solidFill>
                  <a:srgbClr val="002060"/>
                </a:solidFill>
              </a:rPr>
              <a:t> </a:t>
            </a:r>
            <a:r>
              <a:rPr lang="ru-RU" sz="2200" i="1" dirty="0" smtClean="0">
                <a:solidFill>
                  <a:srgbClr val="002060"/>
                </a:solidFill>
              </a:rPr>
              <a:t>т.к. они  размножаются половым способом и  без оплодотворения.  В процессе жизненного цикла сменяются несколько поколений </a:t>
            </a:r>
            <a:r>
              <a:rPr lang="ru-RU" sz="2200" i="1" dirty="0" smtClean="0">
                <a:solidFill>
                  <a:srgbClr val="C00000"/>
                </a:solidFill>
                <a:latin typeface="Segoe Script" pitchFamily="34" charset="0"/>
              </a:rPr>
              <a:t>Первое</a:t>
            </a:r>
            <a:r>
              <a:rPr lang="ru-RU" sz="2200" i="1" dirty="0" smtClean="0">
                <a:solidFill>
                  <a:srgbClr val="00206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:</a:t>
            </a:r>
            <a:r>
              <a:rPr lang="ru-RU" sz="2200" i="1" dirty="0" smtClean="0">
                <a:solidFill>
                  <a:srgbClr val="002060"/>
                </a:solidFill>
              </a:rPr>
              <a:t>половое, гермафродитное, паразитирующее у окончательного хозяина .</a:t>
            </a:r>
            <a:r>
              <a:rPr lang="ru-RU" sz="2200" i="1" dirty="0" smtClean="0">
                <a:solidFill>
                  <a:srgbClr val="C00000"/>
                </a:solidFill>
                <a:latin typeface="Segoe Script" pitchFamily="34" charset="0"/>
              </a:rPr>
              <a:t>Второе и третье </a:t>
            </a:r>
            <a:r>
              <a:rPr lang="en-US" sz="2200" i="1" dirty="0" smtClean="0">
                <a:solidFill>
                  <a:srgbClr val="00B050"/>
                </a:solidFill>
                <a:latin typeface="Segoe Script" pitchFamily="34" charset="0"/>
              </a:rPr>
              <a:t>:</a:t>
            </a:r>
            <a:r>
              <a:rPr lang="en-US" sz="2200" i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200" i="1" dirty="0" smtClean="0">
                <a:solidFill>
                  <a:srgbClr val="002060"/>
                </a:solidFill>
              </a:rPr>
              <a:t>партеногенетических, развивающихся в промежуточном хозяине. </a:t>
            </a:r>
            <a:r>
              <a:rPr lang="en-US" sz="2200" i="1" dirty="0" smtClean="0">
                <a:solidFill>
                  <a:srgbClr val="002060"/>
                </a:solidFill>
              </a:rPr>
              <a:t/>
            </a:r>
            <a:br>
              <a:rPr lang="en-US" sz="2200" i="1" dirty="0" smtClean="0">
                <a:solidFill>
                  <a:srgbClr val="002060"/>
                </a:solidFill>
              </a:rPr>
            </a:br>
            <a:r>
              <a:rPr lang="en-US" sz="2200" i="1" dirty="0" smtClean="0">
                <a:solidFill>
                  <a:srgbClr val="002060"/>
                </a:solidFill>
              </a:rPr>
              <a:t> </a:t>
            </a:r>
            <a:r>
              <a:rPr lang="en-US" sz="2200" i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200" i="1" dirty="0" smtClean="0">
                <a:solidFill>
                  <a:srgbClr val="C00000"/>
                </a:solidFill>
                <a:latin typeface="Segoe Script" pitchFamily="34" charset="0"/>
              </a:rPr>
              <a:t>Сложный </a:t>
            </a:r>
            <a:r>
              <a:rPr lang="ru-RU" sz="2200" i="1" dirty="0" smtClean="0">
                <a:solidFill>
                  <a:srgbClr val="002060"/>
                </a:solidFill>
              </a:rPr>
              <a:t>жизненный цикл сосальщиков  с разными типами</a:t>
            </a:r>
            <a:r>
              <a:rPr lang="en-US" sz="2200" i="1" dirty="0" smtClean="0">
                <a:solidFill>
                  <a:srgbClr val="002060"/>
                </a:solidFill>
              </a:rPr>
              <a:t>                    </a:t>
            </a:r>
            <a:r>
              <a:rPr lang="ru-RU" sz="2200" i="1" dirty="0" smtClean="0">
                <a:solidFill>
                  <a:srgbClr val="002060"/>
                </a:solidFill>
              </a:rPr>
              <a:t> </a:t>
            </a:r>
            <a:r>
              <a:rPr lang="en-US" sz="2200" i="1" dirty="0" smtClean="0">
                <a:solidFill>
                  <a:srgbClr val="002060"/>
                </a:solidFill>
              </a:rPr>
              <a:t>    </a:t>
            </a:r>
            <a:r>
              <a:rPr lang="ru-RU" sz="2200" i="1" dirty="0" smtClean="0">
                <a:solidFill>
                  <a:srgbClr val="002060"/>
                </a:solidFill>
              </a:rPr>
              <a:t>размножения обеспечивает высокую плодовитость паразитов и  легкому  попаданию в хозяина. Тело сосальщиков листовидное, с двумя присосками.</a:t>
            </a:r>
            <a:endParaRPr lang="ru-RU" sz="22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8101408" y="5805264"/>
            <a:ext cx="5076056" cy="116631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ru-RU" sz="200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4749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71584">
        <p14:prism/>
      </p:transition>
    </mc:Choice>
    <mc:Fallback>
      <p:transition spd="slow" advTm="715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rgbClr val="C00000"/>
                </a:solidFill>
                <a:latin typeface="Segoe Script" pitchFamily="34" charset="0"/>
              </a:rPr>
              <a:t>Д</a:t>
            </a: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вуустка  </a:t>
            </a:r>
            <a:r>
              <a:rPr lang="ru-RU" sz="2400" i="1" dirty="0" smtClean="0">
                <a:solidFill>
                  <a:srgbClr val="00B0F0"/>
                </a:solidFill>
                <a:latin typeface="Segoe Script" pitchFamily="34" charset="0"/>
              </a:rPr>
              <a:t>и</a:t>
            </a: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   печеночный сосальщик.</a:t>
            </a:r>
            <a:b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</a:br>
            <a:r>
              <a:rPr lang="ru-RU" sz="2400" i="1" dirty="0" smtClean="0">
                <a:solidFill>
                  <a:srgbClr val="C00000"/>
                </a:solidFill>
                <a:latin typeface="Segoe Script" pitchFamily="34" charset="0"/>
              </a:rPr>
              <a:t>С</a:t>
            </a: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ходства и различия строения.</a:t>
            </a:r>
            <a:b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</a:br>
            <a:r>
              <a:rPr lang="ru-RU" sz="2400" i="1" dirty="0" smtClean="0">
                <a:solidFill>
                  <a:srgbClr val="C00000"/>
                </a:solidFill>
                <a:latin typeface="Segoe Script" pitchFamily="34" charset="0"/>
              </a:rPr>
              <a:t>С</a:t>
            </a: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лева мы видим двуустку кошачью.</a:t>
            </a:r>
            <a:b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</a:b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Segoe Script" pitchFamily="34" charset="0"/>
              </a:rPr>
              <a:t>С</a:t>
            </a:r>
            <a:r>
              <a:rPr lang="ru-RU" sz="2400" i="1" dirty="0" smtClean="0">
                <a:solidFill>
                  <a:srgbClr val="A8E840"/>
                </a:solidFill>
                <a:latin typeface="Segoe Script" pitchFamily="34" charset="0"/>
              </a:rPr>
              <a:t>права мы видим печеночного сосальщика.</a:t>
            </a:r>
            <a:endParaRPr lang="ru-RU" sz="2400" i="1" dirty="0">
              <a:solidFill>
                <a:srgbClr val="A8E840"/>
              </a:solidFill>
              <a:latin typeface="Segoe Script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195208" y="3006686"/>
            <a:ext cx="3657600" cy="352875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457898" y="3255070"/>
            <a:ext cx="3684589" cy="3024337"/>
          </a:xfrm>
        </p:spPr>
      </p:pic>
      <p:sp>
        <p:nvSpPr>
          <p:cNvPr id="7" name="Стрелка вправо 6"/>
          <p:cNvSpPr/>
          <p:nvPr/>
        </p:nvSpPr>
        <p:spPr>
          <a:xfrm rot="951556">
            <a:off x="1990534" y="3157546"/>
            <a:ext cx="2016224" cy="360040"/>
          </a:xfrm>
          <a:prstGeom prst="rightArrow">
            <a:avLst>
              <a:gd name="adj1" fmla="val 50001"/>
              <a:gd name="adj2" fmla="val 134657"/>
            </a:avLst>
          </a:prstGeom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Ротовое отверстие.</a:t>
            </a:r>
            <a:endParaRPr lang="ru-RU" b="1" dirty="0">
              <a:solidFill>
                <a:srgbClr val="92D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547664" y="3875223"/>
            <a:ext cx="1995686" cy="432048"/>
          </a:xfrm>
          <a:prstGeom prst="rightArrow">
            <a:avLst>
              <a:gd name="adj1" fmla="val 91182"/>
              <a:gd name="adj2" fmla="val 85274"/>
            </a:avLst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Брюшная присоска.</a:t>
            </a:r>
            <a:endParaRPr lang="ru-RU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трелка влево 2"/>
          <p:cNvSpPr/>
          <p:nvPr/>
        </p:nvSpPr>
        <p:spPr>
          <a:xfrm rot="19401494">
            <a:off x="7651341" y="2596533"/>
            <a:ext cx="1368152" cy="396044"/>
          </a:xfrm>
          <a:prstGeom prst="leftArrow">
            <a:avLst>
              <a:gd name="adj1" fmla="val 50000"/>
              <a:gd name="adj2" fmla="val 102911"/>
            </a:avLst>
          </a:prstGeom>
          <a:ln w="76200"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92D05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Ротовая</a:t>
            </a:r>
            <a:r>
              <a:rPr lang="ru-RU" b="1" i="1" u="sng" dirty="0" smtClean="0">
                <a:solidFill>
                  <a:srgbClr val="92D050"/>
                </a:solidFill>
              </a:rPr>
              <a:t> присоска</a:t>
            </a:r>
            <a:r>
              <a:rPr lang="ru-RU" b="1" i="1" u="sng" dirty="0" smtClean="0"/>
              <a:t>.</a:t>
            </a:r>
            <a:endParaRPr lang="ru-RU" b="1" i="1" u="sng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228184" y="3312500"/>
            <a:ext cx="1440160" cy="342038"/>
          </a:xfrm>
          <a:prstGeom prst="rightArrow">
            <a:avLst>
              <a:gd name="adj1" fmla="val 72278"/>
              <a:gd name="adj2" fmla="val 125189"/>
            </a:avLst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92D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Рот.</a:t>
            </a:r>
            <a:endParaRPr lang="ru-RU" b="1" i="1" u="sng" dirty="0">
              <a:solidFill>
                <a:srgbClr val="92D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7567506" y="3559307"/>
            <a:ext cx="1693615" cy="288032"/>
          </a:xfrm>
          <a:prstGeom prst="leftArrow">
            <a:avLst>
              <a:gd name="adj1" fmla="val 50000"/>
              <a:gd name="adj2" fmla="val 139287"/>
            </a:avLst>
          </a:prstGeom>
          <a:ln w="76200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92D050"/>
                </a:solidFill>
              </a:rPr>
              <a:t>Брюшная </a:t>
            </a:r>
            <a:r>
              <a:rPr lang="ru-RU" b="1" i="1" u="sng" dirty="0" smtClean="0">
                <a:solidFill>
                  <a:srgbClr val="92D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присоска</a:t>
            </a:r>
            <a:r>
              <a:rPr lang="ru-RU" b="1" i="1" u="sng" dirty="0" smtClean="0">
                <a:solidFill>
                  <a:srgbClr val="92D050"/>
                </a:solidFill>
              </a:rPr>
              <a:t>.</a:t>
            </a:r>
            <a:endParaRPr lang="ru-RU" b="1" i="1" u="sng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0044608" y="1340768"/>
                <a:ext cx="246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E8F787A7-8965-4A1D-896B-4D7F534E9C77}" type="mathplaceholder">
                        <a:rPr lang="ru-RU" i="1" smtClean="0">
                          <a:latin typeface="Cambria Math"/>
                        </a:rPr>
                        <a:t>Место для формулы.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608" y="1340768"/>
                <a:ext cx="2460032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79034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37454">
        <p14:vortex dir="r"/>
      </p:transition>
    </mc:Choice>
    <mc:Fallback>
      <p:transition spd="slow" advTm="374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3" grpId="0" animBg="1"/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Segoe Script" pitchFamily="34" charset="0"/>
              </a:rPr>
              <a:t>И</a:t>
            </a:r>
            <a:r>
              <a:rPr lang="ru-RU" b="1" i="1" dirty="0" smtClean="0">
                <a:solidFill>
                  <a:srgbClr val="92D050"/>
                </a:solidFill>
                <a:latin typeface="Segoe Script" pitchFamily="34" charset="0"/>
              </a:rPr>
              <a:t>нформация  взята</a:t>
            </a:r>
            <a:r>
              <a:rPr lang="en-US" b="1" i="1" dirty="0" smtClean="0">
                <a:solidFill>
                  <a:srgbClr val="C00000"/>
                </a:solidFill>
                <a:latin typeface="Segoe Script" pitchFamily="34" charset="0"/>
              </a:rPr>
              <a:t>:</a:t>
            </a:r>
            <a:r>
              <a:rPr lang="ru-RU" b="1" i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b="1" i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b="1" i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Segoe Script" pitchFamily="34" charset="0"/>
              </a:rPr>
              <a:t>http</a:t>
            </a:r>
            <a:r>
              <a:rPr lang="en-US" sz="2800" dirty="0" smtClean="0">
                <a:solidFill>
                  <a:srgbClr val="FFC000"/>
                </a:solidFill>
                <a:latin typeface="Segoe Script" pitchFamily="34" charset="0"/>
              </a:rPr>
              <a:t>//</a:t>
            </a:r>
            <a:r>
              <a:rPr lang="en-US" sz="2800" dirty="0" smtClean="0">
                <a:solidFill>
                  <a:srgbClr val="7030A0"/>
                </a:solidFill>
                <a:latin typeface="Segoe Script" pitchFamily="34" charset="0"/>
              </a:rPr>
              <a:t>www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google</a:t>
            </a:r>
            <a: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A8E840"/>
                </a:solidFill>
                <a:latin typeface="Segoe Script" pitchFamily="34" charset="0"/>
              </a:rPr>
              <a:t>com</a:t>
            </a:r>
            <a:r>
              <a:rPr lang="en-US" sz="2800" dirty="0" smtClean="0">
                <a:solidFill>
                  <a:srgbClr val="FF0000"/>
                </a:solidFill>
                <a:latin typeface="Segoe Script" pitchFamily="34" charset="0"/>
              </a:rPr>
              <a:t>// 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searhc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latin typeface="Segoe Script" pitchFamily="34" charset="0"/>
              </a:rPr>
              <a:t>G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FFFF00"/>
                </a:solidFill>
                <a:latin typeface="Segoe Script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FFFF0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FFFF0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pgp</a:t>
            </a:r>
            <a:r>
              <a:rPr lang="en-US" sz="2800" dirty="0">
                <a:solidFill>
                  <a:srgbClr val="FFFF00"/>
                </a:solidFill>
                <a:latin typeface="Segoe Script" pitchFamily="34" charset="0"/>
              </a:rPr>
              <a:t>. 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ru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/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metazoa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_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class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_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10</a:t>
            </a:r>
            <a:r>
              <a:rPr lang="en-US" sz="2800" dirty="0" smtClean="0">
                <a:solidFill>
                  <a:srgbClr val="FFFF00"/>
                </a:solidFill>
                <a:latin typeface="Segoe Script" pitchFamily="34" charset="0"/>
              </a:rPr>
              <a:t>.</a:t>
            </a:r>
            <a:r>
              <a:rPr lang="en-US" sz="2800" dirty="0">
                <a:solidFill>
                  <a:srgbClr val="00B0F0"/>
                </a:solidFill>
                <a:latin typeface="Segoe Script" pitchFamily="34" charset="0"/>
              </a:rPr>
              <a:t>html</a:t>
            </a:r>
            <a:br>
              <a:rPr lang="en-US" sz="2800" dirty="0">
                <a:solidFill>
                  <a:srgbClr val="00B0F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00B0F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00B0F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00B0F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00B0F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Segoe Script" pitchFamily="34" charset="0"/>
              </a:rPr>
              <a:t>http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/</a:t>
            </a:r>
            <a:r>
              <a:rPr lang="en-US" sz="2800" dirty="0" smtClean="0">
                <a:solidFill>
                  <a:srgbClr val="00B050"/>
                </a:solidFill>
                <a:latin typeface="Segoe Script" pitchFamily="34" charset="0"/>
              </a:rPr>
              <a:t>w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w</a:t>
            </a:r>
            <a:r>
              <a:rPr lang="en-US" sz="2800" dirty="0" smtClean="0">
                <a:solidFill>
                  <a:srgbClr val="00B050"/>
                </a:solidFill>
                <a:latin typeface="Segoe Script" pitchFamily="34" charset="0"/>
              </a:rPr>
              <a:t>w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7030A0"/>
                </a:solidFill>
                <a:latin typeface="Segoe Script" pitchFamily="34" charset="0"/>
              </a:rPr>
              <a:t>nrk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Segoe Script" pitchFamily="34" charset="0"/>
              </a:rPr>
              <a:t>cross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-</a:t>
            </a:r>
            <a:r>
              <a:rPr lang="en-US" sz="2800" dirty="0" smtClean="0">
                <a:solidFill>
                  <a:srgbClr val="FFC000"/>
                </a:solidFill>
                <a:latin typeface="Segoe Script" pitchFamily="34" charset="0"/>
              </a:rPr>
              <a:t>ipk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92D050"/>
                </a:solidFill>
                <a:latin typeface="Segoe Script" pitchFamily="34" charset="0"/>
              </a:rPr>
              <a:t>ru</a:t>
            </a:r>
            <a:r>
              <a:rPr lang="en-US" sz="2800" dirty="0" smtClean="0">
                <a:solidFill>
                  <a:srgbClr val="00B0F0"/>
                </a:solidFill>
                <a:latin typeface="Segoe Script" pitchFamily="34" charset="0"/>
              </a:rPr>
              <a:t>/</a:t>
            </a:r>
            <a: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  <a:t>…</a:t>
            </a:r>
            <a:b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  <a:latin typeface="Segoe Script" pitchFamily="34" charset="0"/>
              </a:rPr>
              <a:t>Учебник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биологии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 7 </a:t>
            </a:r>
            <a:r>
              <a:rPr lang="ru-RU" sz="2800" dirty="0" smtClean="0">
                <a:solidFill>
                  <a:srgbClr val="00B050"/>
                </a:solidFill>
                <a:latin typeface="Segoe Script" pitchFamily="34" charset="0"/>
              </a:rPr>
              <a:t>класс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. </a:t>
            </a:r>
            <a:r>
              <a:rPr lang="ru-RU" sz="2800" dirty="0" smtClean="0">
                <a:solidFill>
                  <a:srgbClr val="7030A0"/>
                </a:solidFill>
                <a:latin typeface="Segoe Script" pitchFamily="34" charset="0"/>
              </a:rPr>
              <a:t>Автор</a:t>
            </a:r>
            <a:r>
              <a:rPr lang="en-US" sz="2800" dirty="0" smtClean="0">
                <a:solidFill>
                  <a:srgbClr val="FFC000"/>
                </a:solidFill>
                <a:latin typeface="Segoe Script" pitchFamily="34" charset="0"/>
              </a:rPr>
              <a:t>:</a:t>
            </a:r>
            <a:r>
              <a:rPr lang="ru-RU" sz="2800" dirty="0" smtClean="0">
                <a:solidFill>
                  <a:srgbClr val="FFC000"/>
                </a:solidFill>
                <a:latin typeface="Segoe Script" pitchFamily="34" charset="0"/>
              </a:rPr>
              <a:t>В.М.Константинов, В.Г.Бабенко, </a:t>
            </a:r>
            <a:r>
              <a:rPr lang="ru-RU" sz="2800" dirty="0" err="1" smtClean="0">
                <a:solidFill>
                  <a:srgbClr val="FFC000"/>
                </a:solidFill>
                <a:latin typeface="Segoe Script" pitchFamily="34" charset="0"/>
              </a:rPr>
              <a:t>В.С.Кучменко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Script" pitchFamily="34" charset="0"/>
              </a:rPr>
            </a:br>
            <a:endParaRPr lang="ru-RU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6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.4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0.9|1.6|1.6|1.3|2.6|4.8|2.8|3.9|2.1"/>
</p:tagLst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228</TotalTime>
  <Words>196</Words>
  <Application>Microsoft Office PowerPoint</Application>
  <PresentationFormat>Экран (4:3)</PresentationFormat>
  <Paragraphs>32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      </vt:lpstr>
      <vt:lpstr>Кто является носителем двуустки? Объёмы  тела паразита? В каких местах обитает? Чем опасен паразит? </vt:lpstr>
      <vt:lpstr>Жииооол</vt:lpstr>
      <vt:lpstr>Обобщение. Сосальщики- класс паразитических червей, насчитывающих 4000 видов. Они паразитируют во внутренних органах позвоночных животных . У взрослых сосальщиков нет ресничного эпителия и органов зрения. Только у личинок есть глаза и эпителии выражены.  У сосальщиков есть присоски: ротовая и брюшная. На самом деле у Двуусток ни 2 рта, как считали раньше, а 1. Брюшную присоску считали ртом, но это лишь орган прикрепления. Жизненный цикл сложен для сосальщиков, т.к. они  размножаются половым способом и  без оплодотворения.  В процессе жизненного цикла сменяются несколько поколений Первое :половое, гермафродитное, паразитирующее у окончательного хозяина .Второе и третье : партеногенетических, развивающихся в промежуточном хозяине.    Сложный жизненный цикл сосальщиков  с разными типами                         размножения обеспечивает высокую плодовитость паразитов и  легкому  попаданию в хозяина. Тело сосальщиков листовидное, с двумя присосками.</vt:lpstr>
      <vt:lpstr>Двуустка  и   печеночный сосальщик. Сходства и различия строения. Слева мы видим двуустку кошачью.  Справа мы видим печеночного сосальщика.</vt:lpstr>
      <vt:lpstr>       Информация  взята:  http//www. google .com// searhc?G     s-pgp. ru/metazoa_class_10.html    http/www.nrk.cross-ipk.ru/…  Учебник биологии 7 класс. Автор:В.М.Константинов, В.Г.Бабенко, В.С.Кучменко.      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Кошачья двуустка.</dc:title>
  <dc:creator>Сергей</dc:creator>
  <cp:lastModifiedBy>Биология</cp:lastModifiedBy>
  <cp:revision>26</cp:revision>
  <dcterms:created xsi:type="dcterms:W3CDTF">2013-10-27T16:06:18Z</dcterms:created>
  <dcterms:modified xsi:type="dcterms:W3CDTF">2013-12-18T07:52:54Z</dcterms:modified>
</cp:coreProperties>
</file>